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5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39247-9D6A-426A-83B9-251B8D7CA9B3}" type="datetimeFigureOut">
              <a:rPr lang="en-US"/>
              <a:pPr>
                <a:defRPr/>
              </a:pPr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30746-1B0D-461B-8F2C-E83674757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880E9-6108-4BF2-B8E6-FB0B8F28E75B}" type="datetimeFigureOut">
              <a:rPr lang="en-US"/>
              <a:pPr>
                <a:defRPr/>
              </a:pPr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2D3ED-470C-4485-923F-66446C89C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1BE9B-7D50-44C1-82CB-200C9F0F4ADA}" type="datetimeFigureOut">
              <a:rPr lang="en-US"/>
              <a:pPr>
                <a:defRPr/>
              </a:pPr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0903E-BB37-4454-82FA-D704F0FAF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3336-33C1-40A1-A612-BCAA09016AA3}" type="datetimeFigureOut">
              <a:rPr lang="en-US"/>
              <a:pPr>
                <a:defRPr/>
              </a:pPr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ED653-71F5-4B0C-9676-46477ECD7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07D8C-4E97-4796-B3C0-095247C3CD69}" type="datetimeFigureOut">
              <a:rPr lang="en-US"/>
              <a:pPr>
                <a:defRPr/>
              </a:pPr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D4C7-84CD-4C29-A41C-214318FF8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79A0E-D422-4BA7-AA59-DE8CB6EEFEF0}" type="datetimeFigureOut">
              <a:rPr lang="en-US"/>
              <a:pPr>
                <a:defRPr/>
              </a:pPr>
              <a:t>3/6/2011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B806-362A-4ACE-BC69-194288A6B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DA2A7-2F9D-4568-A6C1-C212B72EEC86}" type="datetimeFigureOut">
              <a:rPr lang="en-US"/>
              <a:pPr>
                <a:defRPr/>
              </a:pPr>
              <a:t>3/6/2011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BA899-3E74-43FC-8C3A-243AB0D7B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3A121-D454-4AB5-90EE-77AD3411B2B9}" type="datetimeFigureOut">
              <a:rPr lang="en-US"/>
              <a:pPr>
                <a:defRPr/>
              </a:pPr>
              <a:t>3/6/2011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4D458-92D1-4714-AA40-ABA9D1125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72FD9-759C-4CA9-BAFF-2F832F031BDE}" type="datetimeFigureOut">
              <a:rPr lang="en-US"/>
              <a:pPr>
                <a:defRPr/>
              </a:pPr>
              <a:t>3/6/2011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6C57B-6A86-4FD4-8465-E1BB7B36D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D9498-C585-4FE4-BD30-1AFE2ECE0D99}" type="datetimeFigureOut">
              <a:rPr lang="en-US"/>
              <a:pPr>
                <a:defRPr/>
              </a:pPr>
              <a:t>3/6/2011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C6766-61F7-46A4-B1E2-5F7EF7668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77E7F-0FB6-4653-9706-2957D831A8A1}" type="datetimeFigureOut">
              <a:rPr lang="en-US"/>
              <a:pPr>
                <a:defRPr/>
              </a:pPr>
              <a:t>3/6/2011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947CA-FB08-4FFC-897D-3878BBA79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0A54AB-1405-480A-9CA3-7A46CDB3028B}" type="datetimeFigureOut">
              <a:rPr lang="en-US"/>
              <a:pPr>
                <a:defRPr/>
              </a:pPr>
              <a:t>3/6/2011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DD7847-FD65-4C4C-B191-3AD1F0C4D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44958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Georgia" pitchFamily="18" charset="0"/>
              </a:rPr>
              <a:t>Patron Categories</a:t>
            </a:r>
          </a:p>
          <a:p>
            <a:r>
              <a:rPr lang="en-US" smtClean="0">
                <a:solidFill>
                  <a:schemeClr val="tx1"/>
                </a:solidFill>
                <a:latin typeface="Georgia" pitchFamily="18" charset="0"/>
              </a:rPr>
              <a:t>Ability to organize patrons into:</a:t>
            </a:r>
          </a:p>
          <a:p>
            <a:endParaRPr lang="en-US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  <a:latin typeface="Georgia" pitchFamily="18" charset="0"/>
              </a:rPr>
              <a:t>  different roles </a:t>
            </a:r>
            <a:r>
              <a:rPr lang="en-US" sz="2400" smtClean="0">
                <a:solidFill>
                  <a:schemeClr val="tx1"/>
                </a:solidFill>
                <a:latin typeface="Georgia" pitchFamily="18" charset="0"/>
              </a:rPr>
              <a:t>(staff, patron, student, juvenile, etc.)</a:t>
            </a:r>
          </a:p>
          <a:p>
            <a:pPr algn="l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  <a:latin typeface="Georgia" pitchFamily="18" charset="0"/>
              </a:rPr>
              <a:t> age groups </a:t>
            </a:r>
            <a:r>
              <a:rPr lang="en-US" sz="2400" smtClean="0">
                <a:solidFill>
                  <a:schemeClr val="tx1"/>
                </a:solidFill>
                <a:latin typeface="Georgia" pitchFamily="18" charset="0"/>
              </a:rPr>
              <a:t>(age requirement)</a:t>
            </a:r>
          </a:p>
          <a:p>
            <a:pPr algn="l">
              <a:buFont typeface="Arial" charset="0"/>
              <a:buChar char="•"/>
            </a:pPr>
            <a:r>
              <a:rPr lang="en-US" smtClean="0">
                <a:solidFill>
                  <a:schemeClr val="tx1"/>
                </a:solidFill>
                <a:latin typeface="Georgia" pitchFamily="18" charset="0"/>
              </a:rPr>
              <a:t> patron types </a:t>
            </a:r>
            <a:r>
              <a:rPr lang="en-US" sz="2400" smtClean="0">
                <a:solidFill>
                  <a:schemeClr val="tx1"/>
                </a:solidFill>
                <a:latin typeface="Georgia" pitchFamily="18" charset="0"/>
              </a:rPr>
              <a:t>(adult, child, staff, organization, professional or statistical)</a:t>
            </a:r>
          </a:p>
        </p:txBody>
      </p:sp>
      <p:pic>
        <p:nvPicPr>
          <p:cNvPr id="13314" name="Picture 3" descr="koh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6725" y="457200"/>
            <a:ext cx="2682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4572000" y="609600"/>
            <a:ext cx="3048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Georgia" pitchFamily="18" charset="0"/>
              </a:rPr>
              <a:t>Open Source Integrated Library System</a:t>
            </a:r>
          </a:p>
        </p:txBody>
      </p:sp>
      <p:sp>
        <p:nvSpPr>
          <p:cNvPr id="6" name="Minus 5"/>
          <p:cNvSpPr/>
          <p:nvPr/>
        </p:nvSpPr>
        <p:spPr>
          <a:xfrm>
            <a:off x="457200" y="1447800"/>
            <a:ext cx="84582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4495800"/>
          </a:xfrm>
        </p:spPr>
        <p:txBody>
          <a:bodyPr/>
          <a:lstStyle/>
          <a:p>
            <a:r>
              <a:rPr lang="en-US" b="1" smtClean="0">
                <a:solidFill>
                  <a:schemeClr val="tx1"/>
                </a:solidFill>
                <a:latin typeface="Georgia" pitchFamily="18" charset="0"/>
              </a:rPr>
              <a:t>Patron Attribute Types</a:t>
            </a:r>
          </a:p>
          <a:p>
            <a:endParaRPr lang="en-US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en-US" smtClean="0">
                <a:solidFill>
                  <a:schemeClr val="tx1"/>
                </a:solidFill>
                <a:latin typeface="Georgia" pitchFamily="18" charset="0"/>
              </a:rPr>
              <a:t>Ability to define additional fields to associate with patron records that are not included in the default patron category options</a:t>
            </a:r>
          </a:p>
          <a:p>
            <a:r>
              <a:rPr lang="en-US" sz="2400" smtClean="0">
                <a:solidFill>
                  <a:schemeClr val="tx1"/>
                </a:solidFill>
                <a:latin typeface="Georgia" pitchFamily="18" charset="0"/>
              </a:rPr>
              <a:t>(ie, associate a driver’s license number with a patron’s record)</a:t>
            </a:r>
          </a:p>
          <a:p>
            <a:endParaRPr lang="en-US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2530" name="Picture 3" descr="koh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5925" y="381000"/>
            <a:ext cx="2682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229600" cy="1371600"/>
          </a:xfrm>
        </p:spPr>
        <p:txBody>
          <a:bodyPr/>
          <a:lstStyle/>
          <a:p>
            <a:pPr algn="l"/>
            <a:r>
              <a:rPr lang="en-US" sz="3200" smtClean="0">
                <a:latin typeface="Georgia" pitchFamily="18" charset="0"/>
              </a:rPr>
              <a:t>Enable the extended patron attributes  (to define custom fields associated with patron records)  </a:t>
            </a:r>
            <a:br>
              <a:rPr lang="en-US" sz="3200" smtClean="0">
                <a:latin typeface="Georgia" pitchFamily="18" charset="0"/>
              </a:rPr>
            </a:br>
            <a:r>
              <a:rPr lang="en-US" sz="3200" smtClean="0">
                <a:solidFill>
                  <a:srgbClr val="FF0000"/>
                </a:solidFill>
                <a:latin typeface="Georgia" pitchFamily="18" charset="0"/>
              </a:rPr>
              <a:t>follow these links:</a:t>
            </a:r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048000"/>
            <a:ext cx="6400800" cy="23622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 System Preferences (left side bar)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Patrons (tab on left)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6700" dirty="0">
              <a:solidFill>
                <a:schemeClr val="tx1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6700" dirty="0" smtClean="0">
              <a:solidFill>
                <a:schemeClr val="tx1"/>
              </a:solidFill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381000" y="228600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Georgia" pitchFamily="18" charset="0"/>
              </a:rPr>
              <a:t>Global System Preferences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228600" y="4724400"/>
            <a:ext cx="868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Georgia" pitchFamily="18" charset="0"/>
              </a:rPr>
              <a:t>ExtendedPatronAttributes -</a:t>
            </a:r>
            <a:r>
              <a:rPr lang="en-US" sz="2800">
                <a:latin typeface="Georgia" pitchFamily="18" charset="0"/>
              </a:rPr>
              <a:t>choose enable and scroll down and click on Save all Patron preferences</a:t>
            </a:r>
          </a:p>
        </p:txBody>
      </p:sp>
      <p:pic>
        <p:nvPicPr>
          <p:cNvPr id="23557" name="Picture 7" descr="patron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3581400"/>
            <a:ext cx="1733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9" descr="attribut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867400"/>
            <a:ext cx="4262438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ctrTitle"/>
          </p:nvPr>
        </p:nvSpPr>
        <p:spPr>
          <a:xfrm>
            <a:off x="457200" y="2819400"/>
            <a:ext cx="8229600" cy="1371600"/>
          </a:xfrm>
        </p:spPr>
        <p:txBody>
          <a:bodyPr/>
          <a:lstStyle/>
          <a:p>
            <a:pPr algn="l"/>
            <a:r>
              <a:rPr lang="en-US" sz="3200" smtClean="0">
                <a:latin typeface="Georgia" pitchFamily="18" charset="0"/>
              </a:rPr>
              <a:t>Now follow these links to add a new patron attribute type: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0400" cy="24384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 Administration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(at top of page next to Home)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 Patron attribute types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(listed under Patron and Circulation)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4579" name="Picture 4" descr="administra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500" y="3048000"/>
            <a:ext cx="2705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 descr="atrribute-typ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457200"/>
            <a:ext cx="33004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495800" cy="1470025"/>
          </a:xfrm>
        </p:spPr>
        <p:txBody>
          <a:bodyPr/>
          <a:lstStyle/>
          <a:p>
            <a:r>
              <a:rPr lang="en-US" sz="3200" b="1" smtClean="0">
                <a:latin typeface="Georgia" pitchFamily="18" charset="0"/>
              </a:rPr>
              <a:t>Adding patron attributes</a:t>
            </a:r>
          </a:p>
        </p:txBody>
      </p:sp>
      <p:sp>
        <p:nvSpPr>
          <p:cNvPr id="25602" name="Subtitle 2"/>
          <p:cNvSpPr>
            <a:spLocks noGrp="1"/>
          </p:cNvSpPr>
          <p:nvPr>
            <p:ph type="subTitle" idx="1"/>
          </p:nvPr>
        </p:nvSpPr>
        <p:spPr>
          <a:xfrm>
            <a:off x="4343400" y="228600"/>
            <a:ext cx="4343400" cy="1905000"/>
          </a:xfrm>
        </p:spPr>
        <p:txBody>
          <a:bodyPr/>
          <a:lstStyle/>
          <a:p>
            <a:pPr algn="l"/>
            <a:r>
              <a:rPr lang="en-US" sz="3000" smtClean="0">
                <a:solidFill>
                  <a:schemeClr val="tx1"/>
                </a:solidFill>
                <a:latin typeface="Georgia" pitchFamily="18" charset="0"/>
              </a:rPr>
              <a:t>Click the New Attribute Type tab at the top of the page</a:t>
            </a:r>
          </a:p>
        </p:txBody>
      </p:sp>
      <p:pic>
        <p:nvPicPr>
          <p:cNvPr id="25603" name="Picture 4" descr="add-attribut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65300"/>
            <a:ext cx="8647113" cy="509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3200" b="1" smtClean="0">
                <a:latin typeface="Georgia" pitchFamily="18" charset="0"/>
              </a:rPr>
              <a:t>Adding a patron attribute </a:t>
            </a:r>
            <a:endParaRPr lang="en-US" sz="32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686800" cy="4800600"/>
          </a:xfrm>
        </p:spPr>
        <p:txBody>
          <a:bodyPr rtlCol="0">
            <a:normAutofit fontScale="92500"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Georgia" pitchFamily="18" charset="0"/>
              </a:rPr>
              <a:t>Patron attribute type code 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is an identifier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(limited to 10 characters-numbers or letters, </a:t>
            </a:r>
            <a:r>
              <a:rPr lang="en-US" sz="2800" dirty="0" err="1" smtClean="0">
                <a:solidFill>
                  <a:schemeClr val="tx1"/>
                </a:solidFill>
                <a:latin typeface="Georgia" pitchFamily="18" charset="0"/>
              </a:rPr>
              <a:t>ie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 STUID)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Description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(plain text version of the attribute code, </a:t>
            </a:r>
            <a:r>
              <a:rPr lang="en-US" sz="2800" dirty="0" err="1" smtClean="0">
                <a:solidFill>
                  <a:schemeClr val="tx1"/>
                </a:solidFill>
                <a:latin typeface="Georgia" pitchFamily="18" charset="0"/>
              </a:rPr>
              <a:t>ie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 Student ID)  Check the box next to “Repeatable” to allow a patron record to have multiple values of this attribute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Unique identifier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 should be checked to establish a unique identifier, so if a value is given to a patron record, the same value cannot be given to a different record.</a:t>
            </a:r>
            <a:endParaRPr lang="en-US" sz="2800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3200" b="1" smtClean="0">
                <a:latin typeface="Georgia" pitchFamily="18" charset="0"/>
              </a:rPr>
              <a:t>Adding a patron attribute </a:t>
            </a:r>
            <a:endParaRPr lang="en-US" sz="3200" smtClean="0"/>
          </a:p>
        </p:txBody>
      </p:sp>
      <p:sp>
        <p:nvSpPr>
          <p:cNvPr id="27650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686800" cy="4800600"/>
          </a:xfrm>
        </p:spPr>
        <p:txBody>
          <a:bodyPr/>
          <a:lstStyle/>
          <a:p>
            <a:pPr algn="l"/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Check</a:t>
            </a:r>
            <a:r>
              <a:rPr lang="en-US" b="1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Georgia" pitchFamily="18" charset="0"/>
              </a:rPr>
              <a:t>allow password </a:t>
            </a:r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to associate a password with this attribute</a:t>
            </a: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r>
              <a:rPr lang="en-US" sz="2800" b="1" smtClean="0">
                <a:solidFill>
                  <a:schemeClr val="tx1"/>
                </a:solidFill>
                <a:latin typeface="Georgia" pitchFamily="18" charset="0"/>
              </a:rPr>
              <a:t>Display in OPAC</a:t>
            </a:r>
          </a:p>
          <a:p>
            <a:pPr algn="l"/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to display this attribute on a patron’s details page in the OPAC</a:t>
            </a: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Check</a:t>
            </a:r>
            <a:r>
              <a:rPr lang="en-US" sz="2800" b="1" smtClean="0">
                <a:solidFill>
                  <a:schemeClr val="tx1"/>
                </a:solidFill>
                <a:latin typeface="Georgia" pitchFamily="18" charset="0"/>
              </a:rPr>
              <a:t> Searchable </a:t>
            </a:r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 to make this attribute searchable in the staff patron search.</a:t>
            </a:r>
            <a:endParaRPr lang="en-US" sz="2800" smtClean="0">
              <a:solidFill>
                <a:srgbClr val="FF0000"/>
              </a:solidFill>
              <a:latin typeface="Georgia" pitchFamily="18" charset="0"/>
            </a:endParaRP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3200" b="1" smtClean="0">
                <a:latin typeface="Georgia" pitchFamily="18" charset="0"/>
              </a:rPr>
              <a:t>Adding a patron attribute </a:t>
            </a:r>
            <a:endParaRPr lang="en-US" sz="3200" smtClean="0"/>
          </a:p>
        </p:txBody>
      </p:sp>
      <p:sp>
        <p:nvSpPr>
          <p:cNvPr id="28674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686800" cy="4800600"/>
          </a:xfrm>
        </p:spPr>
        <p:txBody>
          <a:bodyPr/>
          <a:lstStyle/>
          <a:p>
            <a:pPr algn="l"/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If one of the</a:t>
            </a:r>
            <a:r>
              <a:rPr lang="en-US" sz="2800" b="1" smtClean="0">
                <a:solidFill>
                  <a:schemeClr val="tx1"/>
                </a:solidFill>
                <a:latin typeface="Georgia" pitchFamily="18" charset="0"/>
              </a:rPr>
              <a:t> Authorized value category </a:t>
            </a:r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options</a:t>
            </a:r>
            <a:r>
              <a:rPr lang="en-US" sz="2800" b="1" smtClean="0">
                <a:solidFill>
                  <a:schemeClr val="tx1"/>
                </a:solidFill>
                <a:latin typeface="Georgia" pitchFamily="18" charset="0"/>
              </a:rPr>
              <a:t>  </a:t>
            </a:r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is selected, the patron record input page will only allow values to be chosen from the authorized value list.</a:t>
            </a:r>
          </a:p>
          <a:p>
            <a:pPr algn="l"/>
            <a:r>
              <a:rPr lang="en-US" sz="2400" smtClean="0">
                <a:solidFill>
                  <a:schemeClr val="tx1"/>
                </a:solidFill>
                <a:latin typeface="Georgia" pitchFamily="18" charset="0"/>
              </a:rPr>
              <a:t>Authorized values restrict the values that catalogers can place in some MARC tag indicators and MARC subfields.  (explained in later slides)</a:t>
            </a:r>
          </a:p>
          <a:p>
            <a:pPr algn="l"/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Click on the Save tab to submit the new patron attribute.</a:t>
            </a: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8675" name="Picture 3" descr="newpatronattribut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5181600"/>
            <a:ext cx="38338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3200" b="1" smtClean="0">
                <a:latin typeface="Georgia" pitchFamily="18" charset="0"/>
              </a:rPr>
              <a:t>Adding a patron attribute </a:t>
            </a:r>
            <a:endParaRPr lang="en-US" sz="3200" smtClean="0"/>
          </a:p>
        </p:txBody>
      </p:sp>
      <p:sp>
        <p:nvSpPr>
          <p:cNvPr id="29698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686800" cy="4800600"/>
          </a:xfrm>
        </p:spPr>
        <p:txBody>
          <a:bodyPr/>
          <a:lstStyle/>
          <a:p>
            <a:pPr algn="l"/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The new attribute will appear on the list of attributes and on the patron record add/edit form (can be found by searching a patron’s record)</a:t>
            </a: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9699" name="Picture 6" descr="examp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267200"/>
            <a:ext cx="28860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7" descr="attyp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962400"/>
            <a:ext cx="29622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5334000" y="3959225"/>
            <a:ext cx="39624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(Example from an individual patron record)</a:t>
            </a:r>
          </a:p>
        </p:txBody>
      </p:sp>
      <p:sp>
        <p:nvSpPr>
          <p:cNvPr id="29702" name="TextBox 8"/>
          <p:cNvSpPr txBox="1">
            <a:spLocks noChangeArrowheads="1"/>
          </p:cNvSpPr>
          <p:nvPr/>
        </p:nvSpPr>
        <p:spPr bwMode="auto">
          <a:xfrm>
            <a:off x="685800" y="3686175"/>
            <a:ext cx="4038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(List of attributes with additional attributes now included)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sz="3200" b="1" smtClean="0">
                <a:latin typeface="Georgia" pitchFamily="18" charset="0"/>
              </a:rPr>
              <a:t>Edit or Delete a Patron Attribute</a:t>
            </a:r>
            <a:endParaRPr lang="en-US" sz="3200" smtClean="0"/>
          </a:p>
        </p:txBody>
      </p:sp>
      <p:sp>
        <p:nvSpPr>
          <p:cNvPr id="30722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8458200" cy="4419600"/>
          </a:xfrm>
        </p:spPr>
        <p:txBody>
          <a:bodyPr/>
          <a:lstStyle/>
          <a:p>
            <a:pPr algn="l"/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Click on Edit or Delete next to the Patron Category and follow as necessary </a:t>
            </a:r>
          </a:p>
          <a:p>
            <a:pPr algn="l">
              <a:buFont typeface="Arial" charset="0"/>
              <a:buChar char="•"/>
            </a:pPr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Some fields cannot be edited once created:</a:t>
            </a:r>
          </a:p>
          <a:p>
            <a:pPr algn="l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 Patron attribute type code</a:t>
            </a:r>
          </a:p>
          <a:p>
            <a:pPr algn="l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 Repeatable</a:t>
            </a:r>
          </a:p>
          <a:p>
            <a:pPr algn="l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 Unique Identifier</a:t>
            </a:r>
          </a:p>
          <a:p>
            <a:pPr algn="l"/>
            <a:r>
              <a:rPr lang="en-US" sz="2400" b="1" smtClean="0">
                <a:solidFill>
                  <a:schemeClr val="tx1"/>
                </a:solidFill>
                <a:latin typeface="Georgia" pitchFamily="18" charset="0"/>
              </a:rPr>
              <a:t>If an attribute is in use, you will be unable to delete it.</a:t>
            </a: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30723" name="Picture 5" descr="newpatronattribut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219200"/>
            <a:ext cx="38338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3200" b="1" smtClean="0">
                <a:latin typeface="Georgia" pitchFamily="18" charset="0"/>
              </a:rPr>
              <a:t>Adding an authorized value category </a:t>
            </a:r>
            <a:endParaRPr lang="en-US" sz="32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686800" cy="4800600"/>
          </a:xfrm>
        </p:spPr>
        <p:txBody>
          <a:bodyPr rtlCol="0">
            <a:normAutofit fontScale="925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Click on the link “Authorized values” on the left sidebar.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Click on the New category button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 Category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-limit Category to 11 characters (with meaning)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 Authorized value-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enter</a:t>
            </a: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a code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Description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-describe value entered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 Click Save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The new category and value will appear on the list of Authorized Values.</a:t>
            </a:r>
            <a:endParaRPr lang="en-US" sz="2800" dirty="0">
              <a:solidFill>
                <a:schemeClr val="tx1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31747" name="Picture 4" descr="basic-paramete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905000"/>
            <a:ext cx="17526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5" descr="authorized-valu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2743200"/>
            <a:ext cx="8667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8229600" cy="1371600"/>
          </a:xfrm>
        </p:spPr>
        <p:txBody>
          <a:bodyPr/>
          <a:lstStyle/>
          <a:p>
            <a:pPr algn="l"/>
            <a:r>
              <a:rPr lang="en-US" sz="2800" smtClean="0">
                <a:latin typeface="Georgia" pitchFamily="18" charset="0"/>
              </a:rPr>
              <a:t>First we need to enable the enhanced messaging preferences (allows the patron to specify advance notifications for items due, items on hold, etc.)  </a:t>
            </a:r>
            <a:r>
              <a:rPr lang="en-US" sz="3200" smtClean="0">
                <a:latin typeface="Georgia" pitchFamily="18" charset="0"/>
              </a:rPr>
              <a:t/>
            </a:r>
            <a:br>
              <a:rPr lang="en-US" sz="3200" smtClean="0">
                <a:latin typeface="Georgia" pitchFamily="18" charset="0"/>
              </a:rPr>
            </a:br>
            <a:r>
              <a:rPr lang="en-US" sz="2800" smtClean="0">
                <a:solidFill>
                  <a:srgbClr val="FF0000"/>
                </a:solidFill>
                <a:latin typeface="Georgia" pitchFamily="18" charset="0"/>
              </a:rPr>
              <a:t>follow these links:</a:t>
            </a:r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048000"/>
            <a:ext cx="6400800" cy="236220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 More (at top of page)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Administration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Global System preferences (under </a:t>
            </a:r>
            <a:r>
              <a:rPr lang="en-US" sz="2800" dirty="0" err="1" smtClean="0">
                <a:solidFill>
                  <a:schemeClr val="tx1"/>
                </a:solidFill>
                <a:latin typeface="Georgia" pitchFamily="18" charset="0"/>
              </a:rPr>
              <a:t>Koha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 Administration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Patrons (tab on left)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6700" dirty="0">
              <a:solidFill>
                <a:schemeClr val="tx1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6700" dirty="0" smtClean="0">
              <a:solidFill>
                <a:schemeClr val="tx1"/>
              </a:solidFill>
              <a:latin typeface="Georg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381000" y="228600"/>
            <a:ext cx="830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latin typeface="Georgia" pitchFamily="18" charset="0"/>
              </a:rPr>
              <a:t>Global System Preferences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228600" y="5334000"/>
            <a:ext cx="8686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Georgia" pitchFamily="18" charset="0"/>
              </a:rPr>
              <a:t>EnhancedMessagingPreferences -</a:t>
            </a:r>
            <a:r>
              <a:rPr lang="en-US" sz="2800">
                <a:latin typeface="Georgia" pitchFamily="18" charset="0"/>
              </a:rPr>
              <a:t>choose allow and scroll down and click on Save all Patron preferences</a:t>
            </a:r>
          </a:p>
        </p:txBody>
      </p:sp>
      <p:pic>
        <p:nvPicPr>
          <p:cNvPr id="14341" name="Picture 6" descr="mor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4975" y="2743200"/>
            <a:ext cx="30194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patron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" y="3581400"/>
            <a:ext cx="1733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8" descr="message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6324600"/>
            <a:ext cx="403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3200" b="1" smtClean="0">
                <a:latin typeface="Georgia" pitchFamily="18" charset="0"/>
              </a:rPr>
              <a:t>Adding a new authorized value</a:t>
            </a:r>
            <a:endParaRPr lang="en-US" sz="3200" smtClean="0"/>
          </a:p>
        </p:txBody>
      </p:sp>
      <p:sp>
        <p:nvSpPr>
          <p:cNvPr id="32770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algn="l"/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To add a new authorized value to any existing or new category:</a:t>
            </a:r>
          </a:p>
          <a:p>
            <a:pPr algn="l"/>
            <a:r>
              <a:rPr lang="en-US" sz="2400" smtClean="0">
                <a:solidFill>
                  <a:schemeClr val="tx1"/>
                </a:solidFill>
                <a:latin typeface="Georgia" pitchFamily="18" charset="0"/>
              </a:rPr>
              <a:t>Click on the New Authorized value for </a:t>
            </a:r>
            <a:r>
              <a:rPr lang="en-US" sz="2400" i="1" smtClean="0">
                <a:solidFill>
                  <a:schemeClr val="tx1"/>
                </a:solidFill>
                <a:latin typeface="Georgia" pitchFamily="18" charset="0"/>
              </a:rPr>
              <a:t>xyz</a:t>
            </a:r>
          </a:p>
          <a:p>
            <a:pPr algn="l"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2400" b="1" smtClean="0">
                <a:solidFill>
                  <a:schemeClr val="tx1"/>
                </a:solidFill>
                <a:latin typeface="Georgia" pitchFamily="18" charset="0"/>
              </a:rPr>
              <a:t>Authorized value</a:t>
            </a:r>
            <a:r>
              <a:rPr lang="en-US" sz="2400" smtClean="0">
                <a:solidFill>
                  <a:schemeClr val="tx1"/>
                </a:solidFill>
                <a:latin typeface="Georgia" pitchFamily="18" charset="0"/>
              </a:rPr>
              <a:t>-enter</a:t>
            </a:r>
            <a:r>
              <a:rPr lang="en-US" sz="2400" b="1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Georgia" pitchFamily="18" charset="0"/>
              </a:rPr>
              <a:t>a code</a:t>
            </a:r>
          </a:p>
          <a:p>
            <a:pPr algn="l"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2400" b="1" smtClean="0">
                <a:solidFill>
                  <a:schemeClr val="tx1"/>
                </a:solidFill>
                <a:latin typeface="Georgia" pitchFamily="18" charset="0"/>
              </a:rPr>
              <a:t>Description</a:t>
            </a:r>
            <a:r>
              <a:rPr lang="en-US" sz="2400" smtClean="0">
                <a:solidFill>
                  <a:schemeClr val="tx1"/>
                </a:solidFill>
                <a:latin typeface="Georgia" pitchFamily="18" charset="0"/>
              </a:rPr>
              <a:t>-describe value entered</a:t>
            </a:r>
          </a:p>
          <a:p>
            <a:pPr algn="l">
              <a:buFont typeface="Arial" charset="0"/>
              <a:buChar char="•"/>
            </a:pPr>
            <a:r>
              <a:rPr lang="en-US" sz="2400" smtClean="0">
                <a:solidFill>
                  <a:schemeClr val="tx1"/>
                </a:solidFill>
                <a:latin typeface="Georgia" pitchFamily="18" charset="0"/>
              </a:rPr>
              <a:t> Click Save</a:t>
            </a:r>
          </a:p>
          <a:p>
            <a:pPr algn="l"/>
            <a:r>
              <a:rPr lang="en-US" sz="2400" smtClean="0">
                <a:solidFill>
                  <a:schemeClr val="tx1"/>
                </a:solidFill>
                <a:latin typeface="Georgia" pitchFamily="18" charset="0"/>
              </a:rPr>
              <a:t>The new value will appear on the list along with existing</a:t>
            </a:r>
          </a:p>
          <a:p>
            <a:pPr algn="l"/>
            <a:r>
              <a:rPr lang="en-US" sz="2400" smtClean="0">
                <a:solidFill>
                  <a:schemeClr val="tx1"/>
                </a:solidFill>
                <a:latin typeface="Georgia" pitchFamily="18" charset="0"/>
              </a:rPr>
              <a:t> values</a:t>
            </a: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32771" name="Picture 4" descr="basic-paramete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828800"/>
            <a:ext cx="17526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5" descr="authorized-valu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2743200"/>
            <a:ext cx="8667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6" descr="lost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4800600"/>
            <a:ext cx="485775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TextBox 7"/>
          <p:cNvSpPr txBox="1">
            <a:spLocks noChangeArrowheads="1"/>
          </p:cNvSpPr>
          <p:nvPr/>
        </p:nvSpPr>
        <p:spPr bwMode="auto">
          <a:xfrm>
            <a:off x="228600" y="5357813"/>
            <a:ext cx="27432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(In this example, </a:t>
            </a:r>
          </a:p>
          <a:p>
            <a:r>
              <a:rPr lang="en-US" sz="1400">
                <a:latin typeface="Calibri" pitchFamily="34" charset="0"/>
              </a:rPr>
              <a:t>5 Lost &amp; not paid for </a:t>
            </a:r>
          </a:p>
          <a:p>
            <a:r>
              <a:rPr lang="en-US" sz="1400">
                <a:latin typeface="Calibri" pitchFamily="34" charset="0"/>
              </a:rPr>
              <a:t>was added as an authorized value)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" y="2819400"/>
            <a:ext cx="8229600" cy="1371600"/>
          </a:xfrm>
        </p:spPr>
        <p:txBody>
          <a:bodyPr/>
          <a:lstStyle/>
          <a:p>
            <a:pPr algn="l"/>
            <a:r>
              <a:rPr lang="en-US" sz="3200" smtClean="0">
                <a:latin typeface="Georgia" pitchFamily="18" charset="0"/>
              </a:rPr>
              <a:t>Now follow these links to add a new category: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 Administration (at top of page next to Home)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 Patron categories (listed under Patron and Circulation)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5363" name="Picture 3" descr="patroncatlis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administratio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048000"/>
            <a:ext cx="2705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4495800" y="815975"/>
            <a:ext cx="4495800" cy="1470025"/>
          </a:xfrm>
        </p:spPr>
        <p:txBody>
          <a:bodyPr/>
          <a:lstStyle/>
          <a:p>
            <a:r>
              <a:rPr lang="en-US" sz="3200" b="1" smtClean="0">
                <a:latin typeface="Georgia" pitchFamily="18" charset="0"/>
              </a:rPr>
              <a:t>Adding a patron category</a:t>
            </a: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4648200" y="2667000"/>
            <a:ext cx="4343400" cy="1066800"/>
          </a:xfrm>
        </p:spPr>
        <p:txBody>
          <a:bodyPr/>
          <a:lstStyle/>
          <a:p>
            <a:pPr algn="l"/>
            <a:r>
              <a:rPr lang="en-US" sz="3000" smtClean="0">
                <a:solidFill>
                  <a:schemeClr val="tx1"/>
                </a:solidFill>
                <a:latin typeface="Georgia" pitchFamily="18" charset="0"/>
              </a:rPr>
              <a:t>Click the New Category tab at the top of the page</a:t>
            </a:r>
          </a:p>
        </p:txBody>
      </p:sp>
      <p:pic>
        <p:nvPicPr>
          <p:cNvPr id="16387" name="Picture 3" descr="newcategor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0"/>
            <a:ext cx="4811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3200" b="1" smtClean="0">
                <a:latin typeface="Georgia" pitchFamily="18" charset="0"/>
              </a:rPr>
              <a:t>Adding a patron category</a:t>
            </a:r>
            <a:endParaRPr lang="en-US" sz="32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686800" cy="480060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Georgia" pitchFamily="18" charset="0"/>
              </a:rPr>
              <a:t>Category code 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is an identifier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(limited to 10 characters-numbers or letters, </a:t>
            </a:r>
            <a:r>
              <a:rPr lang="en-US" sz="2800" dirty="0" err="1" smtClean="0">
                <a:solidFill>
                  <a:schemeClr val="tx1"/>
                </a:solidFill>
                <a:latin typeface="Georgia" pitchFamily="18" charset="0"/>
              </a:rPr>
              <a:t>ie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 INT)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Georgia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Description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(plain text version of the category code, </a:t>
            </a:r>
            <a:r>
              <a:rPr lang="en-US" sz="2800" dirty="0" err="1" smtClean="0">
                <a:solidFill>
                  <a:schemeClr val="tx1"/>
                </a:solidFill>
                <a:latin typeface="Georgia" pitchFamily="18" charset="0"/>
              </a:rPr>
              <a:t>ie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 Intern)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Enrollment period 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(in months) should be filled in for limited enrollment period (possibly for student cards that expire after a certain date) </a:t>
            </a:r>
            <a:r>
              <a:rPr lang="en-US" sz="2800" dirty="0" smtClean="0">
                <a:solidFill>
                  <a:srgbClr val="FF0000"/>
                </a:solidFill>
                <a:latin typeface="Georgia" pitchFamily="18" charset="0"/>
              </a:rPr>
              <a:t>only fill in Enrollment period OR Until date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3200" b="1" smtClean="0">
                <a:latin typeface="Georgia" pitchFamily="18" charset="0"/>
              </a:rPr>
              <a:t>Adding a patron category</a:t>
            </a:r>
            <a:endParaRPr lang="en-US" sz="320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686800" cy="525780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Georgia" pitchFamily="18" charset="0"/>
              </a:rPr>
              <a:t>Age required</a:t>
            </a:r>
            <a:r>
              <a:rPr lang="en-US" dirty="0" smtClean="0">
                <a:solidFill>
                  <a:schemeClr val="tx1"/>
                </a:solidFill>
                <a:latin typeface="Georgia" pitchFamily="18" charset="0"/>
              </a:rPr>
              <a:t>-some patron categories can have a minimum age (in years) requirement associated with them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dirty="0">
              <a:solidFill>
                <a:schemeClr val="tx1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 smtClean="0">
                <a:solidFill>
                  <a:schemeClr val="tx1"/>
                </a:solidFill>
                <a:latin typeface="Georgia" pitchFamily="18" charset="0"/>
              </a:rPr>
              <a:t>Upperage</a:t>
            </a:r>
            <a:r>
              <a:rPr lang="en-US" b="1" dirty="0" smtClean="0">
                <a:solidFill>
                  <a:schemeClr val="tx1"/>
                </a:solidFill>
                <a:latin typeface="Georgia" pitchFamily="18" charset="0"/>
              </a:rPr>
              <a:t> limit</a:t>
            </a: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-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maximum age (in years) associated with them (children)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Georgia" pitchFamily="18" charset="0"/>
              </a:rPr>
              <a:t>Enrollment fee</a:t>
            </a:r>
            <a:r>
              <a:rPr lang="en-US" sz="2800" dirty="0" smtClean="0">
                <a:solidFill>
                  <a:schemeClr val="tx1"/>
                </a:solidFill>
                <a:latin typeface="Georgia" pitchFamily="18" charset="0"/>
              </a:rPr>
              <a:t>-if you charge a membership fee for your patrons (such as those who live in another region)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latin typeface="Georgia" pitchFamily="18" charset="0"/>
              </a:rPr>
              <a:t>Enter only numbers and decimals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/>
              </a:solidFill>
              <a:latin typeface="Georgia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3200" b="1" smtClean="0">
                <a:latin typeface="Georgia" pitchFamily="18" charset="0"/>
              </a:rPr>
              <a:t>Adding a patron category</a:t>
            </a:r>
            <a:endParaRPr lang="en-US" sz="3200" smtClean="0"/>
          </a:p>
        </p:txBody>
      </p:sp>
      <p:sp>
        <p:nvSpPr>
          <p:cNvPr id="19458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534400" cy="5257800"/>
          </a:xfrm>
        </p:spPr>
        <p:txBody>
          <a:bodyPr/>
          <a:lstStyle/>
          <a:p>
            <a:pPr algn="l"/>
            <a:r>
              <a:rPr lang="en-US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b="1" smtClean="0">
                <a:solidFill>
                  <a:schemeClr val="tx1"/>
                </a:solidFill>
                <a:latin typeface="Georgia" pitchFamily="18" charset="0"/>
              </a:rPr>
              <a:t>Overdue Notice required</a:t>
            </a:r>
            <a:r>
              <a:rPr lang="en-US" smtClean="0">
                <a:solidFill>
                  <a:schemeClr val="tx1"/>
                </a:solidFill>
                <a:latin typeface="Georgia" pitchFamily="18" charset="0"/>
              </a:rPr>
              <a:t>-</a:t>
            </a:r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If you want your patron to receive overdue notices, set to 'Yes'</a:t>
            </a:r>
          </a:p>
          <a:p>
            <a:pPr algn="l"/>
            <a:endParaRPr lang="en-US" sz="2800" b="1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r>
              <a:rPr lang="en-US" b="1" smtClean="0">
                <a:solidFill>
                  <a:schemeClr val="tx1"/>
                </a:solidFill>
                <a:latin typeface="Georgia" pitchFamily="18" charset="0"/>
              </a:rPr>
              <a:t>Hold fee</a:t>
            </a:r>
            <a:r>
              <a:rPr lang="en-US" sz="2800" b="1" smtClean="0">
                <a:solidFill>
                  <a:schemeClr val="tx1"/>
                </a:solidFill>
                <a:latin typeface="Georgia" pitchFamily="18" charset="0"/>
              </a:rPr>
              <a:t>-</a:t>
            </a:r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If you charge patrons for placing holds on items, enter the fee amount</a:t>
            </a:r>
          </a:p>
          <a:p>
            <a:pPr algn="l"/>
            <a:r>
              <a:rPr lang="en-US" sz="2800" smtClean="0">
                <a:solidFill>
                  <a:srgbClr val="FF0000"/>
                </a:solidFill>
                <a:latin typeface="Georgia" pitchFamily="18" charset="0"/>
              </a:rPr>
              <a:t>Enter only numbers and decimals</a:t>
            </a: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r>
              <a:rPr lang="en-US" b="1" smtClean="0">
                <a:solidFill>
                  <a:schemeClr val="tx1"/>
                </a:solidFill>
                <a:latin typeface="Georgia" pitchFamily="18" charset="0"/>
              </a:rPr>
              <a:t>Category type-</a:t>
            </a:r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Choose one of the six main parent categories from the pull-down menu</a:t>
            </a: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3200" b="1" smtClean="0">
                <a:latin typeface="Georgia" pitchFamily="18" charset="0"/>
              </a:rPr>
              <a:t>Advanced messaging preferences</a:t>
            </a:r>
            <a:endParaRPr lang="en-US" sz="3200" smtClean="0"/>
          </a:p>
        </p:txBody>
      </p:sp>
      <p:sp>
        <p:nvSpPr>
          <p:cNvPr id="20482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458200" cy="5257800"/>
          </a:xfrm>
        </p:spPr>
        <p:txBody>
          <a:bodyPr/>
          <a:lstStyle/>
          <a:p>
            <a:pPr algn="l"/>
            <a:r>
              <a:rPr lang="en-US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b="1" smtClean="0">
                <a:solidFill>
                  <a:schemeClr val="tx1"/>
                </a:solidFill>
                <a:latin typeface="Georgia" pitchFamily="18" charset="0"/>
              </a:rPr>
              <a:t>Default messaging preferences for this patron category</a:t>
            </a:r>
            <a:r>
              <a:rPr lang="en-US" smtClean="0">
                <a:solidFill>
                  <a:schemeClr val="tx1"/>
                </a:solidFill>
                <a:latin typeface="Georgia" pitchFamily="18" charset="0"/>
              </a:rPr>
              <a:t>-(Item checkout, Item DUE, Hold Filled and Item Check-in)</a:t>
            </a:r>
          </a:p>
          <a:p>
            <a:pPr algn="l"/>
            <a:endParaRPr lang="en-US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These can be changed for individual patrons and applies to certain kinds of notices. </a:t>
            </a:r>
          </a:p>
          <a:p>
            <a:pPr algn="l"/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Overdue notices will be sent based on the library’s rules, not the patron’s choice.</a:t>
            </a:r>
          </a:p>
          <a:p>
            <a:pPr algn="l"/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Click on Save at the bottom of the page</a:t>
            </a:r>
          </a:p>
          <a:p>
            <a:pPr algn="l"/>
            <a:endParaRPr lang="en-US" sz="2800" b="1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1470025"/>
          </a:xfrm>
        </p:spPr>
        <p:txBody>
          <a:bodyPr/>
          <a:lstStyle/>
          <a:p>
            <a:r>
              <a:rPr lang="en-US" sz="3200" b="1" smtClean="0">
                <a:latin typeface="Georgia" pitchFamily="18" charset="0"/>
              </a:rPr>
              <a:t>Edit or Delete a Patron Category</a:t>
            </a:r>
            <a:endParaRPr lang="en-US" sz="3200" smtClean="0"/>
          </a:p>
        </p:txBody>
      </p:sp>
      <p:sp>
        <p:nvSpPr>
          <p:cNvPr id="21506" name="Subtitle 2"/>
          <p:cNvSpPr>
            <a:spLocks noGrp="1"/>
          </p:cNvSpPr>
          <p:nvPr>
            <p:ph type="subTitle" idx="1"/>
          </p:nvPr>
        </p:nvSpPr>
        <p:spPr>
          <a:xfrm>
            <a:off x="381000" y="2971800"/>
            <a:ext cx="8458200" cy="5257800"/>
          </a:xfrm>
        </p:spPr>
        <p:txBody>
          <a:bodyPr/>
          <a:lstStyle/>
          <a:p>
            <a:pPr algn="l"/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2800" b="1" smtClean="0">
                <a:solidFill>
                  <a:schemeClr val="tx1"/>
                </a:solidFill>
                <a:latin typeface="Georgia" pitchFamily="18" charset="0"/>
              </a:rPr>
              <a:t>Patron Category Administration page:</a:t>
            </a:r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endParaRPr lang="en-US" smtClean="0">
              <a:solidFill>
                <a:schemeClr val="tx1"/>
              </a:solidFill>
              <a:latin typeface="Georgia" pitchFamily="18" charset="0"/>
            </a:endParaRPr>
          </a:p>
          <a:p>
            <a:pPr algn="l">
              <a:buFont typeface="Arial" charset="0"/>
              <a:buChar char="•"/>
            </a:pPr>
            <a:r>
              <a:rPr lang="en-US" sz="2800" smtClean="0">
                <a:solidFill>
                  <a:schemeClr val="tx1"/>
                </a:solidFill>
                <a:latin typeface="Georgia" pitchFamily="18" charset="0"/>
              </a:rPr>
              <a:t> Click on Edit or Delete next to the Patron Category and follow as necessary </a:t>
            </a:r>
          </a:p>
          <a:p>
            <a:pPr algn="l"/>
            <a:endParaRPr lang="en-US" sz="2800" b="1" smtClean="0">
              <a:solidFill>
                <a:schemeClr val="tx1"/>
              </a:solidFill>
              <a:latin typeface="Georgia" pitchFamily="18" charset="0"/>
            </a:endParaRPr>
          </a:p>
          <a:p>
            <a:pPr algn="l"/>
            <a:endParaRPr lang="en-US" sz="2800" smtClean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21507" name="Picture 3" descr="edi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1438275"/>
            <a:ext cx="87439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865</Words>
  <Application>Microsoft Office PowerPoint</Application>
  <PresentationFormat>On-screen Show (4:3)</PresentationFormat>
  <Paragraphs>124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Arial</vt:lpstr>
      <vt:lpstr>Georgia</vt:lpstr>
      <vt:lpstr>Office Theme</vt:lpstr>
      <vt:lpstr>Slide 1</vt:lpstr>
      <vt:lpstr>First we need to enable the enhanced messaging preferences (allows the patron to specify advance notifications for items due, items on hold, etc.)   follow these links: </vt:lpstr>
      <vt:lpstr>Now follow these links to add a new category:  </vt:lpstr>
      <vt:lpstr>Adding a patron category</vt:lpstr>
      <vt:lpstr>Adding a patron category</vt:lpstr>
      <vt:lpstr>Adding a patron category</vt:lpstr>
      <vt:lpstr>Adding a patron category</vt:lpstr>
      <vt:lpstr>Advanced messaging preferences</vt:lpstr>
      <vt:lpstr>Edit or Delete a Patron Category</vt:lpstr>
      <vt:lpstr>Slide 10</vt:lpstr>
      <vt:lpstr>Enable the extended patron attributes  (to define custom fields associated with patron records)   follow these links: </vt:lpstr>
      <vt:lpstr>Now follow these links to add a new patron attribute type:  </vt:lpstr>
      <vt:lpstr>Adding patron attributes</vt:lpstr>
      <vt:lpstr>Adding a patron attribute </vt:lpstr>
      <vt:lpstr>Adding a patron attribute </vt:lpstr>
      <vt:lpstr>Adding a patron attribute </vt:lpstr>
      <vt:lpstr>Adding a patron attribute </vt:lpstr>
      <vt:lpstr>Edit or Delete a Patron Attribute</vt:lpstr>
      <vt:lpstr>Adding an authorized value category </vt:lpstr>
      <vt:lpstr>Adding a new authorized value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Koha 3.4</dc:title>
  <dc:creator>The Russo Family</dc:creator>
  <cp:lastModifiedBy> Gina</cp:lastModifiedBy>
  <cp:revision>95</cp:revision>
  <dcterms:created xsi:type="dcterms:W3CDTF">2011-03-03T17:05:28Z</dcterms:created>
  <dcterms:modified xsi:type="dcterms:W3CDTF">2011-03-06T19:52:04Z</dcterms:modified>
</cp:coreProperties>
</file>